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2" r:id="rId1"/>
  </p:sldMasterIdLst>
  <p:notesMasterIdLst>
    <p:notesMasterId r:id="rId26"/>
  </p:notesMasterIdLst>
  <p:sldIdLst>
    <p:sldId id="256" r:id="rId2"/>
    <p:sldId id="278" r:id="rId3"/>
    <p:sldId id="279" r:id="rId4"/>
    <p:sldId id="389" r:id="rId5"/>
    <p:sldId id="390" r:id="rId6"/>
    <p:sldId id="391" r:id="rId7"/>
    <p:sldId id="394" r:id="rId8"/>
    <p:sldId id="411" r:id="rId9"/>
    <p:sldId id="393" r:id="rId10"/>
    <p:sldId id="395" r:id="rId11"/>
    <p:sldId id="412" r:id="rId12"/>
    <p:sldId id="396" r:id="rId13"/>
    <p:sldId id="397" r:id="rId14"/>
    <p:sldId id="408" r:id="rId15"/>
    <p:sldId id="409" r:id="rId16"/>
    <p:sldId id="410" r:id="rId17"/>
    <p:sldId id="413" r:id="rId18"/>
    <p:sldId id="398" r:id="rId19"/>
    <p:sldId id="414" r:id="rId20"/>
    <p:sldId id="399" r:id="rId21"/>
    <p:sldId id="400" r:id="rId22"/>
    <p:sldId id="401" r:id="rId23"/>
    <p:sldId id="403" r:id="rId24"/>
    <p:sldId id="40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14" autoAdjust="0"/>
    <p:restoredTop sz="86501" autoAdjust="0"/>
  </p:normalViewPr>
  <p:slideViewPr>
    <p:cSldViewPr>
      <p:cViewPr varScale="1">
        <p:scale>
          <a:sx n="82" d="100"/>
          <a:sy n="82" d="100"/>
        </p:scale>
        <p:origin x="190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422B10-FE80-4935-B9C9-55F2DE02CE53}" type="datetimeFigureOut">
              <a:rPr lang="en-US" smtClean="0"/>
              <a:t>3/30/20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974C31-EB4A-4B21-8134-CB5741A1D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143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74C31-EB4A-4B21-8134-CB5741A1DC5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056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74C31-EB4A-4B21-8134-CB5741A1DC5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921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_desig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4733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no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98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3615085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300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178120"/>
            <a:ext cx="3886200" cy="4163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178119"/>
            <a:ext cx="3886200" cy="4163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505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76581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102404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937339"/>
            <a:ext cx="3868340" cy="34064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2102398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37327"/>
            <a:ext cx="3887391" cy="34064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853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861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123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630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76581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178121"/>
            <a:ext cx="7886700" cy="4152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6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5938" indent="-2873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04863" indent="-28892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4263" indent="-2794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873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U1MYM35qUr8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52006" y="2383225"/>
            <a:ext cx="6400800" cy="990600"/>
          </a:xfrm>
        </p:spPr>
        <p:txBody>
          <a:bodyPr>
            <a:normAutofit/>
          </a:bodyPr>
          <a:lstStyle/>
          <a:p>
            <a:r>
              <a:rPr lang="en-US" sz="3600" b="1" dirty="0"/>
              <a:t>Chapter 7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5189" y="3293264"/>
            <a:ext cx="39292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/>
              <a:t>Survey Research</a:t>
            </a:r>
          </a:p>
        </p:txBody>
      </p:sp>
    </p:spTree>
    <p:extLst>
      <p:ext uri="{BB962C8B-B14F-4D97-AF65-F5344CB8AC3E}">
        <p14:creationId xmlns:p14="http://schemas.microsoft.com/office/powerpoint/2010/main" val="2565008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2178121"/>
            <a:ext cx="7886700" cy="3994079"/>
          </a:xfrm>
        </p:spPr>
        <p:txBody>
          <a:bodyPr/>
          <a:lstStyle/>
          <a:p>
            <a:r>
              <a:rPr lang="en-US" dirty="0"/>
              <a:t>Describe how </a:t>
            </a:r>
            <a:r>
              <a:rPr lang="en-US" dirty="0">
                <a:solidFill>
                  <a:srgbClr val="FF0000"/>
                </a:solidFill>
              </a:rPr>
              <a:t>surveys</a:t>
            </a:r>
            <a:r>
              <a:rPr lang="en-US" dirty="0"/>
              <a:t> are used in contemporary criminal justice research, the ways in which they are commonly administered, and the strengths and weaknesses associated with each delivery method</a:t>
            </a:r>
          </a:p>
          <a:p>
            <a:r>
              <a:rPr lang="en-US" dirty="0"/>
              <a:t>Provide examples of some of the principles for developing </a:t>
            </a:r>
            <a:r>
              <a:rPr lang="en-US" dirty="0">
                <a:solidFill>
                  <a:srgbClr val="FF0000"/>
                </a:solidFill>
              </a:rPr>
              <a:t>good survey questions</a:t>
            </a:r>
          </a:p>
          <a:p>
            <a:r>
              <a:rPr lang="en-US" dirty="0"/>
              <a:t>Compare different tactics for </a:t>
            </a:r>
            <a:r>
              <a:rPr lang="en-US" dirty="0">
                <a:solidFill>
                  <a:srgbClr val="FF0000"/>
                </a:solidFill>
              </a:rPr>
              <a:t>constructing</a:t>
            </a:r>
            <a:r>
              <a:rPr lang="en-US" dirty="0"/>
              <a:t> good survey questionnaires and highlight common pitfalls that should be avoided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3455492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2178121"/>
            <a:ext cx="7886700" cy="3994079"/>
          </a:xfrm>
        </p:spPr>
        <p:txBody>
          <a:bodyPr/>
          <a:lstStyle/>
          <a:p>
            <a:r>
              <a:rPr lang="en-US" dirty="0"/>
              <a:t>Evaluate why online surveys have grown in popularity in recent years and articulate some of the challenges associated with using them</a:t>
            </a:r>
          </a:p>
          <a:p>
            <a:r>
              <a:rPr lang="en-US" dirty="0"/>
              <a:t>Compare and contrast </a:t>
            </a:r>
            <a:r>
              <a:rPr lang="en-US" dirty="0">
                <a:solidFill>
                  <a:srgbClr val="FF0000"/>
                </a:solidFill>
              </a:rPr>
              <a:t>confidentiality and anonymity </a:t>
            </a:r>
            <a:r>
              <a:rPr lang="en-US" dirty="0"/>
              <a:t>as it pertains to survey research</a:t>
            </a:r>
          </a:p>
          <a:p>
            <a:r>
              <a:rPr lang="en-US" dirty="0"/>
              <a:t>Evaluate the ethical challenges researchers face when conducting surveys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1652201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765815"/>
            <a:ext cx="7886700" cy="834385"/>
          </a:xfrm>
        </p:spPr>
        <p:txBody>
          <a:bodyPr/>
          <a:lstStyle/>
          <a:p>
            <a:r>
              <a:rPr lang="en-US" dirty="0"/>
              <a:t>Survey Research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1752600"/>
            <a:ext cx="8134350" cy="4419601"/>
          </a:xfrm>
        </p:spPr>
        <p:txBody>
          <a:bodyPr/>
          <a:lstStyle/>
          <a:p>
            <a:r>
              <a:rPr lang="en-US" dirty="0"/>
              <a:t>Surveys are everywhere and have a variety of purposes</a:t>
            </a:r>
          </a:p>
          <a:p>
            <a:pPr lvl="1"/>
            <a:r>
              <a:rPr lang="en-US" dirty="0"/>
              <a:t>You probably have participated in a survey </a:t>
            </a:r>
          </a:p>
          <a:p>
            <a:pPr lvl="2"/>
            <a:r>
              <a:rPr lang="en-US" dirty="0"/>
              <a:t>Ex. political surveys, customer service, marketing, agency specific needs, etc.</a:t>
            </a:r>
          </a:p>
          <a:p>
            <a:r>
              <a:rPr lang="en-US" dirty="0"/>
              <a:t>Just because you can survey, doesn’t mean you should</a:t>
            </a:r>
          </a:p>
          <a:p>
            <a:pPr lvl="1"/>
            <a:r>
              <a:rPr lang="en-US" dirty="0"/>
              <a:t>Your method must fit your research question</a:t>
            </a:r>
          </a:p>
          <a:p>
            <a:r>
              <a:rPr lang="en-US" dirty="0"/>
              <a:t>Creating and administering surveys that produce accurate and reliable data requires a particular skillset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Developed through training and practice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2866382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Conduct Survey Research?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981201"/>
            <a:ext cx="7886700" cy="4191000"/>
          </a:xfrm>
        </p:spPr>
        <p:txBody>
          <a:bodyPr/>
          <a:lstStyle/>
          <a:p>
            <a:r>
              <a:rPr lang="en-US" dirty="0"/>
              <a:t>There are many reasons to conduct surveys: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They are efficient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They can be administered using a variety of techniques or modes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They are used for repeated measurement (reliable)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They are relatively cost effective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2941216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765816"/>
            <a:ext cx="7886700" cy="955036"/>
          </a:xfrm>
        </p:spPr>
        <p:txBody>
          <a:bodyPr/>
          <a:lstStyle/>
          <a:p>
            <a:r>
              <a:rPr lang="en-US" dirty="0"/>
              <a:t>What Are Surveys?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720852"/>
            <a:ext cx="7886700" cy="4451349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rgbClr val="FF0000"/>
                </a:solidFill>
              </a:rPr>
              <a:t>Surveys</a:t>
            </a:r>
            <a:r>
              <a:rPr lang="en-US" dirty="0"/>
              <a:t> are tools or instruments used to gather data on a variety of topics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Surveys are composed of several questions or items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Can include both quantitative and qualitative data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Survey data is gathered from a sample of individuals, known as </a:t>
            </a:r>
            <a:r>
              <a:rPr lang="en-US" dirty="0">
                <a:solidFill>
                  <a:srgbClr val="FF0000"/>
                </a:solidFill>
              </a:rPr>
              <a:t>respondents</a:t>
            </a:r>
          </a:p>
          <a:p>
            <a:r>
              <a:rPr lang="en-US" dirty="0"/>
              <a:t>Surveys come in two forms: 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>
                <a:solidFill>
                  <a:srgbClr val="FF0000"/>
                </a:solidFill>
              </a:rPr>
              <a:t>Questionnaires</a:t>
            </a:r>
            <a:r>
              <a:rPr lang="en-US" dirty="0"/>
              <a:t> refer to written or electronic survey instruments that respondents fill out themselves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>
                <a:solidFill>
                  <a:srgbClr val="FF0000"/>
                </a:solidFill>
              </a:rPr>
              <a:t>Interviews</a:t>
            </a:r>
            <a:r>
              <a:rPr lang="en-US" dirty="0"/>
              <a:t> involve the researcher directly interacting with the survey participant during the data collection process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247787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765816"/>
            <a:ext cx="7886700" cy="955036"/>
          </a:xfrm>
        </p:spPr>
        <p:txBody>
          <a:bodyPr/>
          <a:lstStyle/>
          <a:p>
            <a:r>
              <a:rPr lang="en-US" dirty="0"/>
              <a:t>Surveys across Research Purposes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720852"/>
            <a:ext cx="7886700" cy="4451349"/>
          </a:xfrm>
        </p:spPr>
        <p:txBody>
          <a:bodyPr>
            <a:normAutofit/>
          </a:bodyPr>
          <a:lstStyle/>
          <a:p>
            <a:r>
              <a:rPr lang="en-US" dirty="0"/>
              <a:t>Surveys are probably the most common research method</a:t>
            </a:r>
          </a:p>
          <a:p>
            <a:r>
              <a:rPr lang="en-US" dirty="0"/>
              <a:t>Surveys can be useful across all research purposes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Exploratory research (?)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Descriptive research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US" dirty="0"/>
              <a:t>Ex. LEMAS, NSSE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Explanatory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US" dirty="0"/>
              <a:t>Ex. NCVS 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Evaluation research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US" dirty="0"/>
              <a:t>Assessing a new program or strategy</a:t>
            </a:r>
          </a:p>
          <a:p>
            <a:pPr marL="228600" lvl="1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485082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65815"/>
            <a:ext cx="7886700" cy="910585"/>
          </a:xfrm>
        </p:spPr>
        <p:txBody>
          <a:bodyPr/>
          <a:lstStyle/>
          <a:p>
            <a:r>
              <a:rPr lang="en-US" dirty="0"/>
              <a:t>Topics for Survey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058150" cy="4502273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600" u="sng" dirty="0"/>
              <a:t>Perceptions and Attitudes</a:t>
            </a:r>
            <a:r>
              <a:rPr lang="en-US" altLang="en-US" sz="2600" dirty="0"/>
              <a:t>: To learn how people feel/what they think about crime and CJ policy (Likert scale)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600" u="sng" dirty="0"/>
              <a:t>Targeted Victim Surveys</a:t>
            </a:r>
            <a:r>
              <a:rPr lang="en-US" altLang="en-US" sz="2600" dirty="0"/>
              <a:t>: Used to evaluate policy innovations &amp; prevention program success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600" u="sng" dirty="0"/>
              <a:t>Other Evaluation Uses</a:t>
            </a:r>
            <a:r>
              <a:rPr lang="en-US" altLang="en-US" sz="2600" dirty="0"/>
              <a:t>: e.g., community policing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600" u="sng" dirty="0"/>
              <a:t>General Purpose Crime Survey</a:t>
            </a:r>
            <a:r>
              <a:rPr lang="en-US" altLang="en-US" sz="2600" dirty="0"/>
              <a:t>s: address multiple topics at once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600" u="sng" dirty="0"/>
              <a:t>Counting Crime</a:t>
            </a:r>
            <a:r>
              <a:rPr lang="en-US" altLang="en-US" sz="2600" dirty="0"/>
              <a:t>: asking people about victimization counters problems of data collected by police, e.g. NCVS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600" u="sng" dirty="0"/>
              <a:t>Self-Reports</a:t>
            </a:r>
            <a:r>
              <a:rPr lang="en-US" altLang="en-US" sz="2600" dirty="0"/>
              <a:t>: dominant method for studying the causes of crime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2600" dirty="0"/>
              <a:t>Frequency/type of crimes committed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2600" dirty="0"/>
              <a:t>Prevalence (how many people commit crimes) committed by a broader population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n-US" altLang="en-US" dirty="0">
              <a:latin typeface="Verdana" panose="020B0604030504040204" pitchFamily="34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endParaRPr lang="en-US" altLang="en-US" u="sng" dirty="0">
              <a:latin typeface="Verdana" panose="020B060403050404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Rennison, </a:t>
            </a:r>
            <a:r>
              <a:rPr lang="en-US" i="1"/>
              <a:t>Research Methods in Criminal Justice and Criminology 1e</a:t>
            </a:r>
            <a:endParaRPr lang="en-US"/>
          </a:p>
          <a:p>
            <a:pPr>
              <a:defRPr/>
            </a:pPr>
            <a:r>
              <a:rPr lang="en-US"/>
              <a:t>SAGE Publications, Inc.,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4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Steps in Survey Research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2178121"/>
            <a:ext cx="7886700" cy="3994079"/>
          </a:xfrm>
        </p:spPr>
        <p:txBody>
          <a:bodyPr/>
          <a:lstStyle/>
          <a:p>
            <a:r>
              <a:rPr lang="en-US" dirty="0"/>
              <a:t>Develop a research purpose and research question </a:t>
            </a:r>
          </a:p>
          <a:p>
            <a:r>
              <a:rPr lang="en-US" dirty="0"/>
              <a:t>Develop a sampling plan</a:t>
            </a:r>
          </a:p>
          <a:p>
            <a:r>
              <a:rPr lang="en-US" dirty="0"/>
              <a:t>Distribute the survey</a:t>
            </a:r>
          </a:p>
          <a:p>
            <a:r>
              <a:rPr lang="en-US" dirty="0"/>
              <a:t>Gather and analyze the data to answer the research question</a:t>
            </a:r>
          </a:p>
          <a:p>
            <a:r>
              <a:rPr lang="en-US" altLang="en-US" dirty="0">
                <a:latin typeface="Verdana" panose="020B0604030504040204" pitchFamily="34" charset="0"/>
              </a:rPr>
              <a:t>Video: </a:t>
            </a:r>
            <a:r>
              <a:rPr lang="en-US" altLang="en-US" dirty="0">
                <a:latin typeface="Verdana" panose="020B0604030504040204" pitchFamily="34" charset="0"/>
                <a:hlinkClick r:id="rId2"/>
              </a:rPr>
              <a:t>10 steps of survey research</a:t>
            </a:r>
            <a:endParaRPr lang="en-US" altLang="en-US" dirty="0">
              <a:latin typeface="Verdana" panose="020B060403050404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787498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Are Surveys Distributed?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828801"/>
            <a:ext cx="7886700" cy="4343400"/>
          </a:xfrm>
        </p:spPr>
        <p:txBody>
          <a:bodyPr/>
          <a:lstStyle/>
          <a:p>
            <a:r>
              <a:rPr lang="en-US" dirty="0"/>
              <a:t>Surveys are versatile and can be distributed in four key </a:t>
            </a:r>
            <a:r>
              <a:rPr lang="en-US" dirty="0">
                <a:solidFill>
                  <a:srgbClr val="FF0000"/>
                </a:solidFill>
              </a:rPr>
              <a:t>modes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Self-administered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US" dirty="0"/>
              <a:t>Mail/written surveys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US" dirty="0"/>
              <a:t>Online and mobile surveys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>
                <a:solidFill>
                  <a:srgbClr val="FF0000"/>
                </a:solidFill>
              </a:rPr>
              <a:t>In-person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US" dirty="0"/>
              <a:t>Telephone surveys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US" dirty="0"/>
              <a:t>Face-to-face interviews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1775457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Self-administered surveys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81200"/>
            <a:ext cx="7886700" cy="4349873"/>
          </a:xfrm>
        </p:spPr>
        <p:txBody>
          <a:bodyPr>
            <a:normAutofit/>
          </a:bodyPr>
          <a:lstStyle/>
          <a:p>
            <a:r>
              <a:rPr lang="en-US" dirty="0"/>
              <a:t>Advantages:</a:t>
            </a:r>
          </a:p>
          <a:p>
            <a:pPr lvl="1"/>
            <a:r>
              <a:rPr lang="en-US" dirty="0"/>
              <a:t>Remove </a:t>
            </a:r>
            <a:r>
              <a:rPr lang="en-US" dirty="0">
                <a:solidFill>
                  <a:srgbClr val="FF0000"/>
                </a:solidFill>
              </a:rPr>
              <a:t>interviewer bias</a:t>
            </a:r>
          </a:p>
          <a:p>
            <a:pPr lvl="1"/>
            <a:r>
              <a:rPr lang="en-US" dirty="0"/>
              <a:t>Collect large sample inexpensively and efficiently</a:t>
            </a:r>
          </a:p>
          <a:p>
            <a:pPr lvl="1"/>
            <a:r>
              <a:rPr lang="en-US" dirty="0"/>
              <a:t>Increased </a:t>
            </a:r>
            <a:r>
              <a:rPr lang="en-US" dirty="0">
                <a:solidFill>
                  <a:srgbClr val="FF0000"/>
                </a:solidFill>
              </a:rPr>
              <a:t>anonymity</a:t>
            </a:r>
          </a:p>
          <a:p>
            <a:r>
              <a:rPr lang="en-US" dirty="0"/>
              <a:t>Disadvantages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Nonresponse</a:t>
            </a:r>
            <a:r>
              <a:rPr lang="en-US" dirty="0"/>
              <a:t> = difference between those who do and do not respond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Low Response rates</a:t>
            </a:r>
          </a:p>
          <a:p>
            <a:pPr lvl="3"/>
            <a:r>
              <a:rPr lang="en-US" dirty="0"/>
              <a:t>How well do the respondents reflect the population?</a:t>
            </a:r>
          </a:p>
          <a:p>
            <a:pPr marL="2286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Rennison, </a:t>
            </a:r>
            <a:r>
              <a:rPr lang="en-US" i="1"/>
              <a:t>Research Methods in Criminal Justice and Criminology 1e</a:t>
            </a:r>
            <a:endParaRPr lang="en-US"/>
          </a:p>
          <a:p>
            <a:pPr>
              <a:defRPr/>
            </a:pPr>
            <a:r>
              <a:rPr lang="en-US"/>
              <a:t>SAGE Publications, Inc.,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335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Designing Your Own Survey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828801"/>
            <a:ext cx="7886700" cy="4343400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000" b="1" dirty="0"/>
              <a:t>How questions are asked is the single most important feature of survey research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000" u="sng" dirty="0">
                <a:solidFill>
                  <a:srgbClr val="FF0000"/>
                </a:solidFill>
              </a:rPr>
              <a:t>Open-Ended</a:t>
            </a:r>
            <a:r>
              <a:rPr lang="en-US" altLang="en-US" sz="2000" dirty="0"/>
              <a:t>: Respondent is asked to provide his or her own answer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000" u="sng" dirty="0">
                <a:solidFill>
                  <a:srgbClr val="FF0000"/>
                </a:solidFill>
              </a:rPr>
              <a:t>Closed-Ended</a:t>
            </a:r>
            <a:r>
              <a:rPr lang="en-US" altLang="en-US" sz="2000" dirty="0"/>
              <a:t>: Respondent selects an answer from a list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2000" dirty="0"/>
              <a:t>Choices should be </a:t>
            </a:r>
            <a:r>
              <a:rPr lang="en-US" altLang="en-US" sz="2000" u="sng" dirty="0"/>
              <a:t>exhaustive</a:t>
            </a:r>
            <a:r>
              <a:rPr lang="en-US" altLang="en-US" sz="2000" dirty="0"/>
              <a:t> and </a:t>
            </a:r>
            <a:r>
              <a:rPr lang="en-US" altLang="en-US" sz="2000" u="sng" dirty="0"/>
              <a:t>mutually exclusive</a:t>
            </a:r>
            <a:endParaRPr lang="en-US" sz="2000" dirty="0"/>
          </a:p>
          <a:p>
            <a:r>
              <a:rPr lang="en-US" sz="2000" dirty="0">
                <a:solidFill>
                  <a:srgbClr val="FF0000"/>
                </a:solidFill>
              </a:rPr>
              <a:t>Survey questions must be </a:t>
            </a:r>
            <a:r>
              <a:rPr lang="en-US" sz="2000" b="1" dirty="0">
                <a:solidFill>
                  <a:srgbClr val="FF0000"/>
                </a:solidFill>
              </a:rPr>
              <a:t>clear, relevant, and unbiased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sz="2000" dirty="0"/>
              <a:t>Follow </a:t>
            </a:r>
            <a:r>
              <a:rPr lang="en-US" sz="2000" dirty="0" err="1"/>
              <a:t>Dillman’s</a:t>
            </a:r>
            <a:r>
              <a:rPr lang="en-US" sz="2000" dirty="0"/>
              <a:t> 19 principles for writing survey questions</a:t>
            </a:r>
          </a:p>
          <a:p>
            <a:pPr>
              <a:buFont typeface="Arial" panose="020B0604020202020204" pitchFamily="34" charset="0"/>
              <a:buChar char="–"/>
            </a:pPr>
            <a:r>
              <a:rPr lang="en-US" sz="2000" dirty="0"/>
              <a:t>Format and layout is also important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4294618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765815"/>
            <a:ext cx="7886700" cy="834385"/>
          </a:xfrm>
        </p:spPr>
        <p:txBody>
          <a:bodyPr/>
          <a:lstStyle/>
          <a:p>
            <a:r>
              <a:rPr lang="en-US" dirty="0" err="1"/>
              <a:t>Dillman’s</a:t>
            </a:r>
            <a:r>
              <a:rPr lang="en-US" dirty="0"/>
              <a:t> Principles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981" y="1752600"/>
            <a:ext cx="7176038" cy="397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58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765815"/>
            <a:ext cx="7886700" cy="834385"/>
          </a:xfrm>
        </p:spPr>
        <p:txBody>
          <a:bodyPr/>
          <a:lstStyle/>
          <a:p>
            <a:r>
              <a:rPr lang="en-US" dirty="0" err="1"/>
              <a:t>Dillman’s</a:t>
            </a:r>
            <a:r>
              <a:rPr lang="en-US" dirty="0"/>
              <a:t> Principles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572491"/>
            <a:ext cx="6127106" cy="467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59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Dillman’s</a:t>
            </a:r>
            <a:r>
              <a:rPr lang="en-US" dirty="0"/>
              <a:t> Principles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523" y="2077523"/>
            <a:ext cx="6770954" cy="366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900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Dillman’s</a:t>
            </a:r>
            <a:r>
              <a:rPr lang="en-US" dirty="0"/>
              <a:t> Principles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057" y="1905000"/>
            <a:ext cx="6230743" cy="426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9055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65815"/>
            <a:ext cx="7886700" cy="986785"/>
          </a:xfrm>
        </p:spPr>
        <p:txBody>
          <a:bodyPr/>
          <a:lstStyle/>
          <a:p>
            <a:r>
              <a:rPr lang="en-US" dirty="0"/>
              <a:t>Common Question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52600"/>
            <a:ext cx="7886700" cy="457847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Double-barreled</a:t>
            </a:r>
            <a:r>
              <a:rPr lang="en-US" dirty="0"/>
              <a:t> question = questions that ask about more than one issue </a:t>
            </a:r>
          </a:p>
          <a:p>
            <a:r>
              <a:rPr lang="en-US" dirty="0">
                <a:solidFill>
                  <a:srgbClr val="FF0000"/>
                </a:solidFill>
              </a:rPr>
              <a:t>Loaded </a:t>
            </a:r>
            <a:r>
              <a:rPr lang="en-US" dirty="0"/>
              <a:t>(aka biased or leading) question = questions that contain controversial or unjustified assumptions that </a:t>
            </a:r>
            <a:r>
              <a:rPr lang="en-US" i="1" dirty="0"/>
              <a:t>leads</a:t>
            </a:r>
            <a:r>
              <a:rPr lang="en-US" dirty="0"/>
              <a:t> the respondent to answer in a particular way</a:t>
            </a:r>
          </a:p>
          <a:p>
            <a:r>
              <a:rPr lang="en-US" dirty="0">
                <a:solidFill>
                  <a:srgbClr val="FF0000"/>
                </a:solidFill>
              </a:rPr>
              <a:t>Double-negatives</a:t>
            </a:r>
            <a:r>
              <a:rPr lang="en-US" dirty="0"/>
              <a:t> = questions with the word </a:t>
            </a:r>
            <a:r>
              <a:rPr lang="en-US" u="sng" dirty="0"/>
              <a:t>not</a:t>
            </a:r>
            <a:r>
              <a:rPr lang="en-US" dirty="0"/>
              <a:t> are confusing</a:t>
            </a:r>
          </a:p>
          <a:p>
            <a:r>
              <a:rPr lang="en-US" dirty="0">
                <a:solidFill>
                  <a:srgbClr val="FF0000"/>
                </a:solidFill>
              </a:rPr>
              <a:t>Failing to provide exhaustive and mutually exclusive </a:t>
            </a:r>
            <a:r>
              <a:rPr lang="en-US" dirty="0"/>
              <a:t>response options = invalid information</a:t>
            </a:r>
          </a:p>
          <a:p>
            <a:endParaRPr lang="en-US" dirty="0"/>
          </a:p>
          <a:p>
            <a:pPr marL="0" indent="0">
              <a:buNone/>
            </a:pPr>
            <a:endParaRPr lang="en-US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Rennison, </a:t>
            </a:r>
            <a:r>
              <a:rPr lang="en-US" i="1"/>
              <a:t>Research Methods in Criminal Justice and Criminology 1e</a:t>
            </a:r>
            <a:endParaRPr lang="en-US"/>
          </a:p>
          <a:p>
            <a:pPr>
              <a:defRPr/>
            </a:pPr>
            <a:r>
              <a:rPr lang="en-US"/>
              <a:t>SAGE Publications, Inc.,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6053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981200"/>
            <a:ext cx="7886700" cy="426719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Survey instruments need to be attractive, uncluttered, easy to follow, and have instructions that are clear and concise</a:t>
            </a:r>
          </a:p>
          <a:p>
            <a:r>
              <a:rPr lang="en-US" dirty="0"/>
              <a:t>The flow of the survey should be easy to follow and make sense</a:t>
            </a:r>
          </a:p>
          <a:p>
            <a:r>
              <a:rPr lang="en-US" dirty="0"/>
              <a:t>The ordering of questions is important!</a:t>
            </a:r>
          </a:p>
          <a:p>
            <a:pPr lvl="1"/>
            <a:r>
              <a:rPr lang="en-US" dirty="0"/>
              <a:t>Start with interesting questions</a:t>
            </a:r>
          </a:p>
          <a:p>
            <a:pPr lvl="1"/>
            <a:r>
              <a:rPr lang="en-US" dirty="0"/>
              <a:t>End with </a:t>
            </a:r>
            <a:r>
              <a:rPr lang="en-US" dirty="0">
                <a:solidFill>
                  <a:srgbClr val="FF0000"/>
                </a:solidFill>
              </a:rPr>
              <a:t>demographics </a:t>
            </a:r>
            <a:r>
              <a:rPr lang="en-US" dirty="0"/>
              <a:t>(basic characteristics)</a:t>
            </a:r>
          </a:p>
          <a:p>
            <a:pPr marL="284162" indent="-342900"/>
            <a:r>
              <a:rPr lang="en-US" dirty="0"/>
              <a:t>Aim to minimize </a:t>
            </a:r>
            <a:r>
              <a:rPr lang="en-US" dirty="0">
                <a:solidFill>
                  <a:srgbClr val="FF0000"/>
                </a:solidFill>
              </a:rPr>
              <a:t>respondent burden </a:t>
            </a:r>
            <a:r>
              <a:rPr lang="en-US" dirty="0"/>
              <a:t>= the amount of time and energy required to complete the survey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pPr marL="284162" indent="-342900"/>
            <a:r>
              <a:rPr lang="en-US" dirty="0"/>
              <a:t>When practical, use </a:t>
            </a:r>
            <a:r>
              <a:rPr lang="en-US" dirty="0">
                <a:solidFill>
                  <a:srgbClr val="FF0000"/>
                </a:solidFill>
              </a:rPr>
              <a:t>Matrix</a:t>
            </a:r>
            <a:r>
              <a:rPr lang="en-US" dirty="0"/>
              <a:t> questions and </a:t>
            </a:r>
            <a:r>
              <a:rPr lang="en-US" dirty="0">
                <a:solidFill>
                  <a:srgbClr val="FF0000"/>
                </a:solidFill>
              </a:rPr>
              <a:t>Likert scales </a:t>
            </a:r>
            <a:r>
              <a:rPr lang="en-US" dirty="0"/>
              <a:t>= multiple close-ended questions that share the same response categories</a:t>
            </a:r>
          </a:p>
          <a:p>
            <a:pPr marL="284162" indent="-342900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  <p:sp>
        <p:nvSpPr>
          <p:cNvPr id="12" name="Title 2"/>
          <p:cNvSpPr>
            <a:spLocks noGrp="1"/>
          </p:cNvSpPr>
          <p:nvPr>
            <p:ph type="title"/>
          </p:nvPr>
        </p:nvSpPr>
        <p:spPr>
          <a:xfrm>
            <a:off x="628650" y="765815"/>
            <a:ext cx="7886700" cy="1325563"/>
          </a:xfrm>
        </p:spPr>
        <p:txBody>
          <a:bodyPr/>
          <a:lstStyle/>
          <a:p>
            <a:r>
              <a:rPr lang="en-US" dirty="0"/>
              <a:t>Designing Your Own Survey </a:t>
            </a:r>
          </a:p>
        </p:txBody>
      </p:sp>
    </p:spTree>
    <p:extLst>
      <p:ext uri="{BB962C8B-B14F-4D97-AF65-F5344CB8AC3E}">
        <p14:creationId xmlns:p14="http://schemas.microsoft.com/office/powerpoint/2010/main" val="1189212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628650" y="152400"/>
            <a:ext cx="7886700" cy="613415"/>
          </a:xfrm>
        </p:spPr>
        <p:txBody>
          <a:bodyPr/>
          <a:lstStyle/>
          <a:p>
            <a:r>
              <a:rPr lang="en-US" dirty="0"/>
              <a:t>Example Likert Scales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28600" y="6481260"/>
            <a:ext cx="7848600" cy="37674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800" y="834841"/>
            <a:ext cx="5334000" cy="557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427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2178121"/>
            <a:ext cx="7886700" cy="3994079"/>
          </a:xfrm>
        </p:spPr>
        <p:txBody>
          <a:bodyPr/>
          <a:lstStyle/>
          <a:p>
            <a:r>
              <a:rPr lang="en-US" dirty="0"/>
              <a:t>One the survey is completed, but before the actual fielding of the survey, it is imperative that the researcher </a:t>
            </a:r>
            <a:r>
              <a:rPr lang="en-US" dirty="0">
                <a:solidFill>
                  <a:srgbClr val="FF0000"/>
                </a:solidFill>
              </a:rPr>
              <a:t>pretest or pilot </a:t>
            </a:r>
            <a:r>
              <a:rPr lang="en-US" dirty="0"/>
              <a:t>the instrument</a:t>
            </a:r>
          </a:p>
          <a:p>
            <a:pPr lvl="1"/>
            <a:r>
              <a:rPr lang="en-US" dirty="0"/>
              <a:t>Have small group take it and provide feedback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Used to identify problems with a survey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  <p:sp>
        <p:nvSpPr>
          <p:cNvPr id="12" name="Title 2"/>
          <p:cNvSpPr>
            <a:spLocks noGrp="1"/>
          </p:cNvSpPr>
          <p:nvPr>
            <p:ph type="title"/>
          </p:nvPr>
        </p:nvSpPr>
        <p:spPr>
          <a:xfrm>
            <a:off x="628650" y="765815"/>
            <a:ext cx="7886700" cy="1325563"/>
          </a:xfrm>
        </p:spPr>
        <p:txBody>
          <a:bodyPr/>
          <a:lstStyle/>
          <a:p>
            <a:r>
              <a:rPr lang="en-US" dirty="0"/>
              <a:t>Pretesting</a:t>
            </a:r>
          </a:p>
        </p:txBody>
      </p:sp>
    </p:spTree>
    <p:extLst>
      <p:ext uri="{BB962C8B-B14F-4D97-AF65-F5344CB8AC3E}">
        <p14:creationId xmlns:p14="http://schemas.microsoft.com/office/powerpoint/2010/main" val="23805014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Survey Administration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981201"/>
            <a:ext cx="7886700" cy="4191000"/>
          </a:xfrm>
        </p:spPr>
        <p:txBody>
          <a:bodyPr/>
          <a:lstStyle/>
          <a:p>
            <a:r>
              <a:rPr lang="en-US" dirty="0"/>
              <a:t>Administering your survey requires three steps: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Contact potential participants with a </a:t>
            </a:r>
            <a:r>
              <a:rPr lang="en-US" dirty="0">
                <a:solidFill>
                  <a:srgbClr val="FF0000"/>
                </a:solidFill>
              </a:rPr>
              <a:t>notification letter/email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US" dirty="0"/>
              <a:t>Provides basic info about study, purpose, researchers, </a:t>
            </a:r>
            <a:r>
              <a:rPr lang="en-US" dirty="0">
                <a:solidFill>
                  <a:srgbClr val="FF0000"/>
                </a:solidFill>
              </a:rPr>
              <a:t>incentives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US" dirty="0"/>
              <a:t>Statement about </a:t>
            </a:r>
            <a:r>
              <a:rPr lang="en-US" dirty="0">
                <a:solidFill>
                  <a:srgbClr val="FF0000"/>
                </a:solidFill>
              </a:rPr>
              <a:t>confidentiality or anonymity</a:t>
            </a:r>
            <a:endParaRPr lang="en-US" dirty="0"/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Field the survey (within a week of notification)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Follow-up letters/emails should be sent to those who have not completed and returned it (</a:t>
            </a:r>
            <a:r>
              <a:rPr lang="en-US" dirty="0" err="1"/>
              <a:t>nonresponders</a:t>
            </a:r>
            <a:r>
              <a:rPr lang="en-US" dirty="0"/>
              <a:t>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29212797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Easy to Use Survey Software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2091379"/>
            <a:ext cx="7886700" cy="408082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There is an abundance of survey software available</a:t>
            </a:r>
          </a:p>
          <a:p>
            <a:r>
              <a:rPr lang="en-US" dirty="0" err="1"/>
              <a:t>SurveyMonkey</a:t>
            </a:r>
            <a:r>
              <a:rPr lang="en-US" dirty="0"/>
              <a:t> is a popular online survey platform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Allows some basic statistical analysis and report generation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Requires relatively little training</a:t>
            </a:r>
          </a:p>
          <a:p>
            <a:r>
              <a:rPr lang="en-US" dirty="0" err="1"/>
              <a:t>Qualtrics</a:t>
            </a:r>
            <a:r>
              <a:rPr lang="en-US" dirty="0"/>
              <a:t> offers a “drag-and-drop” interface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Allows researchers to quickly add online survey options and analysis features to questionnaires</a:t>
            </a:r>
          </a:p>
          <a:p>
            <a:r>
              <a:rPr lang="en-US" dirty="0" err="1"/>
              <a:t>LimeSurvey</a:t>
            </a:r>
            <a:r>
              <a:rPr lang="en-US" dirty="0"/>
              <a:t> is another popular online software solution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It is a free and open source online survey application</a:t>
            </a:r>
          </a:p>
          <a:p>
            <a:pPr>
              <a:buFont typeface="Arial" panose="020B0604020202020204" pitchFamily="34" charset="0"/>
              <a:buChar char="–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36941673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Pitfalls in Survey Research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2091379"/>
            <a:ext cx="7886700" cy="4080822"/>
          </a:xfrm>
        </p:spPr>
        <p:txBody>
          <a:bodyPr/>
          <a:lstStyle/>
          <a:p>
            <a:r>
              <a:rPr lang="en-US" dirty="0"/>
              <a:t>There are many common pitfalls associated with survey research</a:t>
            </a:r>
          </a:p>
          <a:p>
            <a:pPr lvl="1"/>
            <a:r>
              <a:rPr lang="en-US" dirty="0"/>
              <a:t>Be sure to pretest the instrument</a:t>
            </a:r>
          </a:p>
          <a:p>
            <a:pPr lvl="1"/>
            <a:r>
              <a:rPr lang="en-US" dirty="0"/>
              <a:t>All survey questions should be reviewed with a critical eye</a:t>
            </a:r>
          </a:p>
          <a:p>
            <a:r>
              <a:rPr lang="en-US" dirty="0"/>
              <a:t>A consideration for online surveys is whether to program them to require a response before moving to the next question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Could lead to a frustrated respondent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17639148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1035782"/>
            <a:ext cx="7886700" cy="1325563"/>
          </a:xfrm>
        </p:spPr>
        <p:txBody>
          <a:bodyPr/>
          <a:lstStyle/>
          <a:p>
            <a:r>
              <a:rPr lang="en-US" dirty="0"/>
              <a:t>Ethical Considerations in Survey Research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2526465"/>
            <a:ext cx="7886700" cy="3645735"/>
          </a:xfrm>
        </p:spPr>
        <p:txBody>
          <a:bodyPr>
            <a:normAutofit fontScale="92500"/>
          </a:bodyPr>
          <a:lstStyle/>
          <a:p>
            <a:r>
              <a:rPr lang="en-US" dirty="0"/>
              <a:t>Eligible participants must be informed about the research project before consenting to participate (informed consent)</a:t>
            </a:r>
          </a:p>
          <a:p>
            <a:r>
              <a:rPr lang="en-US" dirty="0"/>
              <a:t>Steps need to be taken to assure proper care and control over data collected from respondents (maintain confidentiality and privacy)</a:t>
            </a:r>
          </a:p>
          <a:p>
            <a:r>
              <a:rPr lang="en-US" dirty="0"/>
              <a:t>The benefits of conducting a survey must be greater than the burden caused by administering it </a:t>
            </a:r>
          </a:p>
          <a:p>
            <a:r>
              <a:rPr lang="en-US" dirty="0"/>
              <a:t>One issue that is particularly relevant is the decision to incentivize participants (may also create sample bias)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3424931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DC PPT master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DC PPT master theme" id="{54717623-23ED-4358-9C73-6518671C19EC}" vid="{8348790F-27F1-4F39-885D-2376FA45C8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695</TotalTime>
  <Words>1168</Words>
  <Application>Microsoft Macintosh PowerPoint</Application>
  <PresentationFormat>On-screen Show (4:3)</PresentationFormat>
  <Paragraphs>203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Verdana</vt:lpstr>
      <vt:lpstr>CDC PPT master theme</vt:lpstr>
      <vt:lpstr>PowerPoint Presentation</vt:lpstr>
      <vt:lpstr>Learning Objectives</vt:lpstr>
      <vt:lpstr>Learning Objectives</vt:lpstr>
      <vt:lpstr>Survey Research</vt:lpstr>
      <vt:lpstr>Why Conduct Survey Research?</vt:lpstr>
      <vt:lpstr>What Are Surveys?</vt:lpstr>
      <vt:lpstr>Surveys across Research Purposes</vt:lpstr>
      <vt:lpstr>Topics for Survey Research</vt:lpstr>
      <vt:lpstr>General Steps in Survey Research</vt:lpstr>
      <vt:lpstr>How Are Surveys Distributed?</vt:lpstr>
      <vt:lpstr>Self-administered surveys</vt:lpstr>
      <vt:lpstr>Designing Your Own Survey </vt:lpstr>
      <vt:lpstr>Dillman’s Principles</vt:lpstr>
      <vt:lpstr>Dillman’s Principles</vt:lpstr>
      <vt:lpstr>Dillman’s Principles</vt:lpstr>
      <vt:lpstr>Dillman’s Principles</vt:lpstr>
      <vt:lpstr>Common Question Issues</vt:lpstr>
      <vt:lpstr>Designing Your Own Survey </vt:lpstr>
      <vt:lpstr>Example Likert Scales</vt:lpstr>
      <vt:lpstr>Pretesting</vt:lpstr>
      <vt:lpstr>Survey Administration</vt:lpstr>
      <vt:lpstr>Easy to Use Survey Software</vt:lpstr>
      <vt:lpstr>Common Pitfalls in Survey Research</vt:lpstr>
      <vt:lpstr>Ethical Considerations in Survey Research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Ancheta, Katie</dc:creator>
  <cp:lastModifiedBy>Lakiasha Perry</cp:lastModifiedBy>
  <cp:revision>134</cp:revision>
  <dcterms:created xsi:type="dcterms:W3CDTF">2006-08-16T00:00:00Z</dcterms:created>
  <dcterms:modified xsi:type="dcterms:W3CDTF">2020-03-30T21:34:16Z</dcterms:modified>
</cp:coreProperties>
</file>